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95" r:id="rId3"/>
    <p:sldId id="257" r:id="rId4"/>
    <p:sldId id="269" r:id="rId5"/>
    <p:sldId id="260" r:id="rId6"/>
    <p:sldId id="259" r:id="rId7"/>
    <p:sldId id="270" r:id="rId8"/>
    <p:sldId id="271" r:id="rId9"/>
    <p:sldId id="272" r:id="rId10"/>
    <p:sldId id="273" r:id="rId11"/>
    <p:sldId id="274" r:id="rId12"/>
    <p:sldId id="275" r:id="rId13"/>
    <p:sldId id="296" r:id="rId14"/>
    <p:sldId id="276" r:id="rId15"/>
    <p:sldId id="263" r:id="rId16"/>
    <p:sldId id="264" r:id="rId17"/>
    <p:sldId id="265" r:id="rId18"/>
    <p:sldId id="266" r:id="rId19"/>
    <p:sldId id="267" r:id="rId20"/>
    <p:sldId id="268" r:id="rId21"/>
    <p:sldId id="285" r:id="rId22"/>
    <p:sldId id="286" r:id="rId23"/>
    <p:sldId id="287" r:id="rId24"/>
    <p:sldId id="288" r:id="rId25"/>
    <p:sldId id="297" r:id="rId26"/>
    <p:sldId id="289" r:id="rId27"/>
    <p:sldId id="290" r:id="rId28"/>
    <p:sldId id="291" r:id="rId29"/>
    <p:sldId id="278" r:id="rId30"/>
    <p:sldId id="279" r:id="rId31"/>
    <p:sldId id="280" r:id="rId32"/>
    <p:sldId id="281" r:id="rId33"/>
    <p:sldId id="283" r:id="rId34"/>
    <p:sldId id="294" r:id="rId35"/>
    <p:sldId id="284" r:id="rId36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42" d="100"/>
          <a:sy n="42" d="100"/>
        </p:scale>
        <p:origin x="1170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3C988-233B-4F38-B1B8-2171C60A3464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E957A-0F05-47AB-9571-51146FD3DFA0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323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E957A-0F05-47AB-9571-51146FD3DFA0}" type="slidenum">
              <a:rPr lang="tr-TR" smtClean="0"/>
              <a:pPr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4430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E957A-0F05-47AB-9571-51146FD3DFA0}" type="slidenum">
              <a:rPr lang="tr-TR" smtClean="0"/>
              <a:pPr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3203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chemeClr val="accent5">
                <a:lumMod val="0"/>
                <a:lumOff val="100000"/>
              </a:schemeClr>
            </a:gs>
            <a:gs pos="75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15A15-EC9B-4B69-9267-46AB60433E26}" type="datetimeFigureOut">
              <a:rPr lang="tr-TR" smtClean="0"/>
              <a:pPr/>
              <a:t>06.12.2023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6574C-D73D-4DFA-B56F-B00CA93D3938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yalciner.ce.metu.edu.tr/ce410/Ulastirma-yapilari-master-plan-sonuc-raporu.pdf" TargetMode="External"/><Relationship Id="rId2" Type="http://schemas.openxmlformats.org/officeDocument/2006/relationships/hyperlink" Target="http://www.tilgroup.com/terminal/port-istanbu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type="ctrTitle"/>
          </p:nvPr>
        </p:nvSpPr>
        <p:spPr>
          <a:xfrm>
            <a:off x="76200" y="838200"/>
            <a:ext cx="8686800" cy="5562599"/>
          </a:xfrm>
        </p:spPr>
        <p:txBody>
          <a:bodyPr>
            <a:noAutofit/>
          </a:bodyPr>
          <a:lstStyle/>
          <a:p>
            <a:pPr algn="l"/>
            <a:r>
              <a:rPr lang="tr-TR" sz="3200" dirty="0"/>
              <a:t/>
            </a:r>
            <a:br>
              <a:rPr lang="tr-TR" sz="3200" dirty="0"/>
            </a:br>
            <a:r>
              <a:rPr lang="tr-TR" sz="3200" dirty="0"/>
              <a:t/>
            </a:r>
            <a:br>
              <a:rPr lang="tr-TR" sz="3200" dirty="0"/>
            </a:br>
            <a:r>
              <a:rPr lang="tr-TR" sz="3200" b="1" dirty="0" smtClean="0"/>
              <a:t>			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en-US" sz="2400" dirty="0" smtClean="0"/>
              <a:t> </a:t>
            </a:r>
            <a:r>
              <a:rPr lang="tr-TR" sz="2400" dirty="0" smtClean="0"/>
              <a:t>			</a:t>
            </a:r>
            <a:r>
              <a:rPr lang="en-US" sz="2400" b="1" dirty="0" smtClean="0"/>
              <a:t> </a:t>
            </a:r>
            <a:r>
              <a:rPr lang="tr-TR" sz="2400" dirty="0" smtClean="0"/>
              <a:t/>
            </a:r>
            <a:br>
              <a:rPr lang="tr-TR" sz="2400" dirty="0" smtClean="0"/>
            </a:br>
            <a:r>
              <a:rPr lang="en-US" sz="2400" dirty="0" smtClean="0"/>
              <a:t> Prepared by:</a:t>
            </a:r>
            <a:r>
              <a:rPr lang="tr-TR" sz="2400" dirty="0" smtClean="0"/>
              <a:t>				</a:t>
            </a:r>
            <a:r>
              <a:rPr lang="en-US" sz="2400" b="1" dirty="0" smtClean="0"/>
              <a:t> Advisor: </a:t>
            </a:r>
            <a:r>
              <a:rPr lang="tr-TR" sz="2400" smtClean="0"/>
              <a:t/>
            </a:r>
            <a:br>
              <a:rPr lang="tr-TR" sz="2400" smtClean="0"/>
            </a:br>
            <a:r>
              <a:rPr lang="tr-TR" sz="2400" smtClean="0"/>
              <a:t> 		</a:t>
            </a:r>
            <a:r>
              <a:rPr lang="tr-TR" sz="2400" dirty="0" smtClean="0"/>
              <a:t>		</a:t>
            </a:r>
            <a:r>
              <a:rPr lang="en-US" sz="2400" dirty="0" smtClean="0"/>
              <a:t>Prof. Dr. </a:t>
            </a:r>
            <a:r>
              <a:rPr lang="en-US" sz="2400" dirty="0" err="1" smtClean="0"/>
              <a:t>Ahmet</a:t>
            </a:r>
            <a:r>
              <a:rPr lang="en-US" sz="2400" dirty="0" smtClean="0"/>
              <a:t> </a:t>
            </a:r>
            <a:r>
              <a:rPr lang="en-US" sz="2400" dirty="0" err="1" smtClean="0"/>
              <a:t>Cevdet</a:t>
            </a:r>
            <a:r>
              <a:rPr lang="en-US" sz="2400" dirty="0" smtClean="0"/>
              <a:t> YALÇINER </a:t>
            </a:r>
            <a:r>
              <a:rPr lang="tr-TR" sz="2400" dirty="0"/>
              <a:t/>
            </a:r>
            <a:br>
              <a:rPr lang="tr-TR" sz="2400" dirty="0"/>
            </a:br>
            <a:r>
              <a:rPr lang="tr-TR" sz="2400" dirty="0"/>
              <a:t/>
            </a:r>
            <a:br>
              <a:rPr lang="tr-TR" sz="2400" dirty="0"/>
            </a:br>
            <a:r>
              <a:rPr lang="tr-TR" sz="2400" dirty="0"/>
              <a:t/>
            </a:r>
            <a:br>
              <a:rPr lang="tr-TR" sz="2400" dirty="0"/>
            </a:br>
            <a:r>
              <a:rPr lang="tr-TR" sz="2400" dirty="0"/>
              <a:t/>
            </a:r>
            <a:br>
              <a:rPr lang="tr-TR" sz="2400" dirty="0"/>
            </a:br>
            <a:r>
              <a:rPr lang="tr-TR" sz="2400" dirty="0"/>
              <a:t/>
            </a:r>
            <a:br>
              <a:rPr lang="tr-TR" sz="2400" dirty="0"/>
            </a:br>
            <a:endParaRPr lang="en-US" sz="2400" dirty="0"/>
          </a:p>
        </p:txBody>
      </p:sp>
      <p:pic>
        <p:nvPicPr>
          <p:cNvPr id="6" name="Picture 2" descr="https://upload.wikimedia.org/wikipedia/commons/thumb/2/2f/Logo_of_METU.svg/471px-Logo_of_METU.sv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685800"/>
            <a:ext cx="108802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5" name="Rectangle 1"/>
          <p:cNvSpPr>
            <a:spLocks noChangeArrowheads="1"/>
          </p:cNvSpPr>
          <p:nvPr/>
        </p:nvSpPr>
        <p:spPr bwMode="auto">
          <a:xfrm>
            <a:off x="1371600" y="1905000"/>
            <a:ext cx="639803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4472C4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İSKENDERUN ZEN PORT COMPLEX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838200"/>
            <a:ext cx="6129000" cy="5371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905000" y="381000"/>
            <a:ext cx="1259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sz="2400" b="1" dirty="0" smtClean="0"/>
              <a:t>Apron</a:t>
            </a:r>
            <a:endParaRPr lang="tr-TR" sz="2400" b="1" dirty="0"/>
          </a:p>
        </p:txBody>
      </p:sp>
      <p:sp>
        <p:nvSpPr>
          <p:cNvPr id="5" name="4 Metin kutusu"/>
          <p:cNvSpPr txBox="1"/>
          <p:nvPr/>
        </p:nvSpPr>
        <p:spPr>
          <a:xfrm>
            <a:off x="2438400" y="62484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5: Typical Apron</a:t>
            </a:r>
            <a:endParaRPr lang="tr-TR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0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11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b="5245"/>
          <a:stretch/>
        </p:blipFill>
        <p:spPr bwMode="auto">
          <a:xfrm>
            <a:off x="2873266" y="1161098"/>
            <a:ext cx="3301882" cy="44779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62418" y="514768"/>
            <a:ext cx="32192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sz="2400" b="1" dirty="0" smtClean="0">
                <a:latin typeface="+mj-lt"/>
              </a:rPr>
              <a:t>Admistrative Building</a:t>
            </a:r>
          </a:p>
          <a:p>
            <a:endParaRPr lang="tr-TR" b="1" dirty="0"/>
          </a:p>
        </p:txBody>
      </p:sp>
      <p:sp>
        <p:nvSpPr>
          <p:cNvPr id="5" name="4 Metin kutusu"/>
          <p:cNvSpPr txBox="1"/>
          <p:nvPr/>
        </p:nvSpPr>
        <p:spPr>
          <a:xfrm>
            <a:off x="2438400" y="59436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6: Typical Administrative Building</a:t>
            </a:r>
            <a:endParaRPr lang="tr-TR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/>
              <a:t>Administrative Building</a:t>
            </a:r>
            <a:endParaRPr lang="tr-TR" sz="2000" dirty="0"/>
          </a:p>
          <a:p>
            <a:pPr lvl="0"/>
            <a:r>
              <a:rPr lang="en-US" sz="2000" dirty="0"/>
              <a:t>Social Building</a:t>
            </a:r>
            <a:endParaRPr lang="tr-TR" sz="2000" dirty="0"/>
          </a:p>
          <a:p>
            <a:pPr lvl="0"/>
            <a:r>
              <a:rPr lang="en-US" sz="2000" dirty="0"/>
              <a:t>Workshop Building</a:t>
            </a:r>
            <a:endParaRPr lang="tr-TR" sz="2000" dirty="0"/>
          </a:p>
          <a:p>
            <a:pPr lvl="0"/>
            <a:r>
              <a:rPr lang="en-US" sz="2000" dirty="0"/>
              <a:t>Cargo Handling Building</a:t>
            </a:r>
            <a:endParaRPr lang="tr-TR" sz="2000" dirty="0"/>
          </a:p>
          <a:p>
            <a:pPr lvl="0"/>
            <a:r>
              <a:rPr lang="en-US" sz="2000" dirty="0"/>
              <a:t>Custom House </a:t>
            </a:r>
            <a:endParaRPr lang="tr-TR" sz="2000" dirty="0"/>
          </a:p>
          <a:p>
            <a:pPr lvl="0"/>
            <a:r>
              <a:rPr lang="en-US" sz="2000" dirty="0"/>
              <a:t>Transformer</a:t>
            </a:r>
            <a:endParaRPr lang="tr-TR" sz="2000" dirty="0"/>
          </a:p>
          <a:p>
            <a:pPr lvl="0"/>
            <a:r>
              <a:rPr lang="en-US" sz="2000" dirty="0"/>
              <a:t>Entrance and Exit Building</a:t>
            </a:r>
            <a:endParaRPr lang="tr-TR" sz="2000" dirty="0"/>
          </a:p>
          <a:p>
            <a:pPr lvl="0"/>
            <a:r>
              <a:rPr lang="en-US" sz="2000" dirty="0"/>
              <a:t>Operation Building</a:t>
            </a:r>
            <a:endParaRPr lang="tr-TR" sz="2000" dirty="0"/>
          </a:p>
          <a:p>
            <a:r>
              <a:rPr lang="en-US" sz="2000" dirty="0"/>
              <a:t>Fire Engine Building	</a:t>
            </a:r>
            <a:endParaRPr lang="tr-T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914400"/>
            <a:ext cx="371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 smtClean="0">
                <a:latin typeface="+mj-lt"/>
              </a:rPr>
              <a:t>Buildings in the Project: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211440"/>
              </p:ext>
            </p:extLst>
          </p:nvPr>
        </p:nvGraphicFramePr>
        <p:xfrm>
          <a:off x="3737778" y="2038024"/>
          <a:ext cx="4451986" cy="3017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5483"/>
                <a:gridCol w="1348740"/>
                <a:gridCol w="1147763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Storey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Height (m)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Administrative Building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Social Building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Workshop Building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Cargo Handling Building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Custom House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Power Distribution Unit (Transformer)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Entrance and Exit Building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Operation Building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Fire Engine Building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7" name="6 Metin kutusu"/>
          <p:cNvSpPr txBox="1"/>
          <p:nvPr/>
        </p:nvSpPr>
        <p:spPr>
          <a:xfrm>
            <a:off x="3886200" y="5410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7: Planned Number of Storeys and Heights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9855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Container Freight Station ( CFS )</a:t>
            </a:r>
          </a:p>
          <a:p>
            <a:r>
              <a:rPr lang="tr-TR" dirty="0" smtClean="0"/>
              <a:t>Vehicle and Container Wasging Area</a:t>
            </a:r>
          </a:p>
          <a:p>
            <a:r>
              <a:rPr lang="tr-TR" dirty="0" smtClean="0"/>
              <a:t>Car Parking Lot</a:t>
            </a:r>
          </a:p>
          <a:p>
            <a:r>
              <a:rPr lang="tr-TR" dirty="0" smtClean="0"/>
              <a:t>Security</a:t>
            </a:r>
          </a:p>
          <a:p>
            <a:r>
              <a:rPr lang="tr-TR" dirty="0" smtClean="0"/>
              <a:t>Gas Station</a:t>
            </a:r>
          </a:p>
          <a:p>
            <a:r>
              <a:rPr lang="tr-TR" dirty="0" smtClean="0"/>
              <a:t>Trailer </a:t>
            </a:r>
            <a:r>
              <a:rPr lang="tr-TR" smtClean="0"/>
              <a:t>Parking Lot ( 150 Trailer Capacity )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0621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4191000" cy="810753"/>
          </a:xfrm>
        </p:spPr>
        <p:txBody>
          <a:bodyPr>
            <a:noAutofit/>
          </a:bodyPr>
          <a:lstStyle/>
          <a:p>
            <a:r>
              <a:rPr lang="tr-TR" sz="4000" b="1" dirty="0" smtClean="0"/>
              <a:t>Project Plan</a:t>
            </a:r>
            <a:endParaRPr lang="tr-TR" sz="40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72" y="3139440"/>
            <a:ext cx="8601656" cy="3590760"/>
          </a:xfrm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8600"/>
            <a:ext cx="3205527" cy="28206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Metin kutusu"/>
          <p:cNvSpPr txBox="1"/>
          <p:nvPr/>
        </p:nvSpPr>
        <p:spPr>
          <a:xfrm>
            <a:off x="2983006" y="6488668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9: Plan of the Project</a:t>
            </a:r>
            <a:endParaRPr lang="tr-TR" b="1" dirty="0"/>
          </a:p>
        </p:txBody>
      </p:sp>
      <p:sp>
        <p:nvSpPr>
          <p:cNvPr id="6" name="5 Metin kutusu"/>
          <p:cNvSpPr txBox="1"/>
          <p:nvPr/>
        </p:nvSpPr>
        <p:spPr>
          <a:xfrm>
            <a:off x="4876800" y="2990059"/>
            <a:ext cx="3886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000" b="1" dirty="0" smtClean="0"/>
              <a:t>Figure 8: Area of buildings and some places</a:t>
            </a:r>
            <a:endParaRPr lang="tr-TR" sz="1000" dirty="0"/>
          </a:p>
        </p:txBody>
      </p:sp>
    </p:spTree>
    <p:extLst>
      <p:ext uri="{BB962C8B-B14F-4D97-AF65-F5344CB8AC3E}">
        <p14:creationId xmlns:p14="http://schemas.microsoft.com/office/powerpoint/2010/main" val="203999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</a:t>
            </a:r>
            <a:r>
              <a:rPr lang="tr-TR" b="1" dirty="0" smtClean="0"/>
              <a:t>ONSTRUCTION LOCATION</a:t>
            </a:r>
            <a:endParaRPr lang="tr-T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Gulf of </a:t>
            </a:r>
            <a:r>
              <a:rPr lang="en-US" dirty="0" smtClean="0"/>
              <a:t>Iskenderun</a:t>
            </a:r>
            <a:endParaRPr lang="tr-TR" dirty="0" smtClean="0"/>
          </a:p>
          <a:p>
            <a:endParaRPr lang="tr-TR" dirty="0" smtClean="0"/>
          </a:p>
          <a:p>
            <a:r>
              <a:rPr lang="en-US" dirty="0"/>
              <a:t>The coordinates of the </a:t>
            </a:r>
            <a:r>
              <a:rPr lang="en-US" dirty="0" smtClean="0"/>
              <a:t>port </a:t>
            </a:r>
            <a:r>
              <a:rPr lang="en-US" dirty="0"/>
              <a:t>are 36</a:t>
            </a:r>
            <a:r>
              <a:rPr lang="en-US" baseline="30000" dirty="0"/>
              <a:t>ο</a:t>
            </a:r>
            <a:r>
              <a:rPr lang="en-US" dirty="0"/>
              <a:t>48’48.51 N and 35</a:t>
            </a:r>
            <a:r>
              <a:rPr lang="en-US" baseline="30000" dirty="0"/>
              <a:t>ο</a:t>
            </a:r>
            <a:r>
              <a:rPr lang="en-US" dirty="0"/>
              <a:t>52’14.38 E. </a:t>
            </a:r>
            <a:endParaRPr lang="tr-TR" dirty="0" smtClean="0"/>
          </a:p>
          <a:p>
            <a:endParaRPr lang="tr-TR" dirty="0" smtClean="0"/>
          </a:p>
          <a:p>
            <a:r>
              <a:rPr lang="en-US" dirty="0" smtClean="0"/>
              <a:t>near </a:t>
            </a:r>
            <a:r>
              <a:rPr lang="en-US" dirty="0" err="1" smtClean="0"/>
              <a:t>Sugozu</a:t>
            </a:r>
            <a:r>
              <a:rPr lang="tr-TR" dirty="0" smtClean="0"/>
              <a:t> </a:t>
            </a:r>
            <a:r>
              <a:rPr lang="en-US" dirty="0" smtClean="0"/>
              <a:t>Thermal </a:t>
            </a:r>
            <a:r>
              <a:rPr lang="en-US" dirty="0"/>
              <a:t>Power plant and is located in the vicinity of </a:t>
            </a:r>
            <a:r>
              <a:rPr lang="en-US" dirty="0" err="1"/>
              <a:t>Sugozu</a:t>
            </a:r>
            <a:r>
              <a:rPr lang="en-US" dirty="0"/>
              <a:t> </a:t>
            </a:r>
            <a:r>
              <a:rPr lang="en-US" dirty="0" smtClean="0"/>
              <a:t>County</a:t>
            </a:r>
            <a:r>
              <a:rPr lang="tr-TR" dirty="0"/>
              <a:t> (Yumurtalik)</a:t>
            </a:r>
            <a:r>
              <a:rPr lang="en-US" dirty="0" smtClean="0"/>
              <a:t>.</a:t>
            </a:r>
            <a:endParaRPr lang="tr-T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0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31" y="313346"/>
            <a:ext cx="7992208" cy="6122623"/>
          </a:xfrm>
          <a:prstGeom prst="rect">
            <a:avLst/>
          </a:prstGeom>
        </p:spPr>
      </p:pic>
      <p:sp>
        <p:nvSpPr>
          <p:cNvPr id="6" name="5 Metin kutusu"/>
          <p:cNvSpPr txBox="1"/>
          <p:nvPr/>
        </p:nvSpPr>
        <p:spPr>
          <a:xfrm>
            <a:off x="914400" y="6488667"/>
            <a:ext cx="642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10: The exact location of Iskenderun Zen Port Complex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34834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Seabed Profile (Bathymetry)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pic>
        <p:nvPicPr>
          <p:cNvPr id="4" name="Resim 20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184" y="1125418"/>
            <a:ext cx="4571074" cy="4517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27538" y="1617786"/>
            <a:ext cx="26904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t</a:t>
            </a:r>
            <a:r>
              <a:rPr lang="en-US" dirty="0" smtClean="0"/>
              <a:t>he </a:t>
            </a:r>
            <a:r>
              <a:rPr lang="en-US" dirty="0"/>
              <a:t>underwater equivalent </a:t>
            </a:r>
            <a:r>
              <a:rPr lang="en-US" dirty="0" smtClean="0"/>
              <a:t>t</a:t>
            </a:r>
            <a:r>
              <a:rPr lang="tr-TR" dirty="0" smtClean="0"/>
              <a:t>o hypsometry</a:t>
            </a:r>
            <a:r>
              <a:rPr lang="en-US" dirty="0"/>
              <a:t> or topography</a:t>
            </a:r>
            <a:r>
              <a:rPr lang="en-US" dirty="0" smtClean="0"/>
              <a:t>.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In order to determine the required fill amount and pile heights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4038600" y="5961872"/>
            <a:ext cx="246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11: Batymetry of Gulf of Iskenderun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9852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96" y="59958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 </a:t>
            </a:r>
            <a:r>
              <a:rPr lang="en-US" b="1" dirty="0"/>
              <a:t>REQUIREMENT ANALYSIS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509954" y="1875694"/>
            <a:ext cx="7737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Need and the Importance of Zen Iskenderun Port Project</a:t>
            </a:r>
            <a:r>
              <a:rPr lang="tr-TR" sz="2400" dirty="0"/>
              <a:t/>
            </a:r>
            <a:br>
              <a:rPr lang="tr-TR" sz="2400" dirty="0"/>
            </a:br>
            <a:endParaRPr lang="tr-TR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8024" y="2497015"/>
            <a:ext cx="58820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has been estimated that around 90 per cent of the world’s merchandize and commodity trade is transported by </a:t>
            </a:r>
            <a:r>
              <a:rPr lang="en-US" dirty="0" smtClean="0"/>
              <a:t>ship</a:t>
            </a:r>
            <a:endParaRPr lang="tr-T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Rapid growth in the ship transportation in Turkey and the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5397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Other Ports in </a:t>
            </a:r>
            <a:r>
              <a:rPr lang="tr-TR" b="1" dirty="0" err="1" smtClean="0"/>
              <a:t>the</a:t>
            </a:r>
            <a:r>
              <a:rPr lang="tr-TR" b="1" dirty="0" smtClean="0"/>
              <a:t> </a:t>
            </a:r>
            <a:r>
              <a:rPr lang="tr-TR" b="1" dirty="0" err="1" smtClean="0"/>
              <a:t>region</a:t>
            </a:r>
            <a:r>
              <a:rPr lang="en-US" b="1" dirty="0" smtClean="0"/>
              <a:t> </a:t>
            </a:r>
            <a:r>
              <a:rPr lang="en-US" b="1" dirty="0"/>
              <a:t>and Their </a:t>
            </a:r>
            <a:r>
              <a:rPr lang="en-US" b="1" dirty="0" smtClean="0"/>
              <a:t>Characteristics</a:t>
            </a:r>
            <a:endParaRPr lang="tr-T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Metin kutusu"/>
          <p:cNvSpPr txBox="1"/>
          <p:nvPr/>
        </p:nvSpPr>
        <p:spPr>
          <a:xfrm>
            <a:off x="1273752" y="6224019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12: Characteristics of port of Iskenderun</a:t>
            </a:r>
            <a:endParaRPr lang="tr-T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08208"/>
            <a:ext cx="3995305" cy="4776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0" y="213360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Port of Iskenderun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5368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449763"/>
          </a:xfrm>
        </p:spPr>
        <p:txBody>
          <a:bodyPr>
            <a:normAutofit/>
          </a:bodyPr>
          <a:lstStyle/>
          <a:p>
            <a:r>
              <a:rPr lang="tr-TR" sz="2400" dirty="0" smtClean="0"/>
              <a:t>PROJECT DESCRIPTION AND SCOPE</a:t>
            </a:r>
          </a:p>
          <a:p>
            <a:r>
              <a:rPr lang="tr-TR" sz="2400" dirty="0" smtClean="0"/>
              <a:t>PROJECT LAYOUT AND COMPONENTS</a:t>
            </a:r>
          </a:p>
          <a:p>
            <a:r>
              <a:rPr lang="tr-TR" sz="2400" dirty="0" smtClean="0"/>
              <a:t>CONSTRUCTION LOCATION</a:t>
            </a:r>
          </a:p>
          <a:p>
            <a:r>
              <a:rPr lang="tr-TR" sz="2400" dirty="0" smtClean="0"/>
              <a:t>REQUIREMENT ANALYSIS</a:t>
            </a:r>
          </a:p>
          <a:p>
            <a:r>
              <a:rPr lang="tr-TR" sz="2400" dirty="0" smtClean="0"/>
              <a:t>MAJOR CONSTRUCTION PROCESS</a:t>
            </a:r>
          </a:p>
          <a:p>
            <a:r>
              <a:rPr lang="tr-TR" sz="2400" dirty="0" smtClean="0"/>
              <a:t>WORKING PRINCIPLE OF COMMERCIAL PORT COMPLEX</a:t>
            </a:r>
          </a:p>
          <a:p>
            <a:r>
              <a:rPr lang="tr-TR" sz="2400" dirty="0" smtClean="0"/>
              <a:t>DESIGN CONSIDERATIONS</a:t>
            </a:r>
            <a:endParaRPr lang="tr-TR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Metin kutusu"/>
          <p:cNvSpPr txBox="1"/>
          <p:nvPr/>
        </p:nvSpPr>
        <p:spPr>
          <a:xfrm>
            <a:off x="3290454" y="5497245"/>
            <a:ext cx="356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13:  Characteristics of Port of Mersin</a:t>
            </a:r>
            <a:endParaRPr lang="tr-TR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04800"/>
            <a:ext cx="5591520" cy="499616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298565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24384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Port of Mersin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69668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MAJOR CONSTRUCTION PROCESSES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1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00150"/>
            <a:ext cx="2949178" cy="433137"/>
          </a:xfrm>
        </p:spPr>
        <p:txBody>
          <a:bodyPr>
            <a:noAutofit/>
          </a:bodyPr>
          <a:lstStyle/>
          <a:p>
            <a:r>
              <a:rPr lang="en-US" sz="4050" dirty="0"/>
              <a:t>PILING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66799"/>
            <a:ext cx="5883987" cy="4393041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548628" y="2124909"/>
            <a:ext cx="2949178" cy="3463897"/>
          </a:xfrm>
        </p:spPr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Wooden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Steel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Concrete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etc.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sp>
        <p:nvSpPr>
          <p:cNvPr id="6" name="TextBox 5"/>
          <p:cNvSpPr txBox="1"/>
          <p:nvPr/>
        </p:nvSpPr>
        <p:spPr>
          <a:xfrm>
            <a:off x="4656406" y="5486400"/>
            <a:ext cx="313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14: </a:t>
            </a:r>
            <a:r>
              <a:rPr lang="en-US" b="1" dirty="0"/>
              <a:t>An example of piling</a:t>
            </a:r>
          </a:p>
        </p:txBody>
      </p:sp>
    </p:spTree>
    <p:extLst>
      <p:ext uri="{BB962C8B-B14F-4D97-AF65-F5344CB8AC3E}">
        <p14:creationId xmlns:p14="http://schemas.microsoft.com/office/powerpoint/2010/main" val="189751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200150"/>
            <a:ext cx="2949178" cy="496303"/>
          </a:xfrm>
        </p:spPr>
        <p:txBody>
          <a:bodyPr>
            <a:noAutofit/>
          </a:bodyPr>
          <a:lstStyle/>
          <a:p>
            <a:r>
              <a:rPr lang="en-US" sz="4050" dirty="0"/>
              <a:t>STEEL PILING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03" y="1696453"/>
            <a:ext cx="5874418" cy="391627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1996082"/>
            <a:ext cx="8177276" cy="3896384"/>
          </a:xfrm>
        </p:spPr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Corrosion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100" dirty="0"/>
              <a:t>Coating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2100" dirty="0"/>
          </a:p>
          <a:p>
            <a:pPr lvl="6"/>
            <a:r>
              <a:rPr lang="en-US" sz="1650" dirty="0"/>
              <a:t>	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53000" y="5791200"/>
            <a:ext cx="228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15: </a:t>
            </a:r>
            <a:r>
              <a:rPr lang="en-US" b="1" dirty="0"/>
              <a:t>Steel Piling </a:t>
            </a:r>
          </a:p>
        </p:txBody>
      </p:sp>
    </p:spTree>
    <p:extLst>
      <p:ext uri="{BB962C8B-B14F-4D97-AF65-F5344CB8AC3E}">
        <p14:creationId xmlns:p14="http://schemas.microsoft.com/office/powerpoint/2010/main" val="56503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78256"/>
            <a:ext cx="2949178" cy="1200150"/>
          </a:xfrm>
        </p:spPr>
        <p:txBody>
          <a:bodyPr>
            <a:normAutofit/>
          </a:bodyPr>
          <a:lstStyle/>
          <a:p>
            <a:r>
              <a:rPr lang="en-US" sz="4050" dirty="0"/>
              <a:t>COATING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71168" y="2400301"/>
            <a:ext cx="4919197" cy="259882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 smtClean="0"/>
              <a:t>Epoxy</a:t>
            </a:r>
            <a:endParaRPr lang="en-US" sz="2100" dirty="0"/>
          </a:p>
        </p:txBody>
      </p:sp>
      <p:sp>
        <p:nvSpPr>
          <p:cNvPr id="6" name="TextBox 5"/>
          <p:cNvSpPr txBox="1"/>
          <p:nvPr/>
        </p:nvSpPr>
        <p:spPr>
          <a:xfrm>
            <a:off x="5991313" y="5258991"/>
            <a:ext cx="174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16: </a:t>
            </a:r>
            <a:r>
              <a:rPr lang="en-US" b="1" dirty="0"/>
              <a:t>Epoxy</a:t>
            </a:r>
          </a:p>
        </p:txBody>
      </p:sp>
    </p:spTree>
    <p:extLst>
      <p:ext uri="{BB962C8B-B14F-4D97-AF65-F5344CB8AC3E}">
        <p14:creationId xmlns:p14="http://schemas.microsoft.com/office/powerpoint/2010/main" val="246349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6228160" cy="532397"/>
          </a:xfrm>
        </p:spPr>
        <p:txBody>
          <a:bodyPr>
            <a:noAutofit/>
          </a:bodyPr>
          <a:lstStyle/>
          <a:p>
            <a:r>
              <a:rPr lang="en-US" sz="4050" dirty="0"/>
              <a:t>CATHODIC </a:t>
            </a:r>
            <a:r>
              <a:rPr lang="en-US" sz="4050" dirty="0" smtClean="0"/>
              <a:t>PROTECTION (CP</a:t>
            </a:r>
            <a:r>
              <a:rPr lang="en-US" sz="4050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949" y="2071456"/>
            <a:ext cx="4071598" cy="351638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1435100"/>
            <a:ext cx="4214149" cy="469106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Sacrificial metal = Anode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Protected structure = Cathode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5022469" y="5756831"/>
            <a:ext cx="3064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17: Cathodic Protection</a:t>
            </a:r>
          </a:p>
        </p:txBody>
      </p:sp>
    </p:spTree>
    <p:extLst>
      <p:ext uri="{BB962C8B-B14F-4D97-AF65-F5344CB8AC3E}">
        <p14:creationId xmlns:p14="http://schemas.microsoft.com/office/powerpoint/2010/main" val="22313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519490"/>
            <a:ext cx="2949178" cy="1200150"/>
          </a:xfrm>
        </p:spPr>
        <p:txBody>
          <a:bodyPr>
            <a:normAutofit/>
          </a:bodyPr>
          <a:lstStyle/>
          <a:p>
            <a:r>
              <a:rPr lang="en-US" sz="4050" dirty="0"/>
              <a:t>BACKFILLING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33" y="2057400"/>
            <a:ext cx="4802389" cy="320159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-76199" y="1435100"/>
                <a:ext cx="4273432" cy="5118100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Sand filling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smtClean="0"/>
                  <a:t>1000 x 460 meters</a:t>
                </a:r>
              </a:p>
              <a:p>
                <a:r>
                  <a:rPr lang="en-US" sz="2800" dirty="0" smtClean="0"/>
                  <a:t>=0.46 km</a:t>
                </a:r>
                <a:r>
                  <a:rPr lang="en-US" sz="2800" baseline="30000" dirty="0" smtClean="0"/>
                  <a:t>2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1000 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∗460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 ∗23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m:rPr>
                                <m:nor/>
                              </m:rPr>
                              <a:rPr lang="en-US" sz="2800" dirty="0"/>
                              <m:t> </m:t>
                            </m:r>
                          </m:e>
                        </m:eqAr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= </a:t>
                </a:r>
                <a:endParaRPr lang="en-US" sz="2800" dirty="0" smtClean="0"/>
              </a:p>
              <a:p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5290000 </a:t>
                </a:r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US" sz="28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-76199" y="1435100"/>
                <a:ext cx="4273432" cy="5118100"/>
              </a:xfrm>
              <a:blipFill rotWithShape="0">
                <a:blip r:embed="rId3" cstate="print"/>
                <a:stretch>
                  <a:fillRect l="-2996" r="-3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483076" y="5410200"/>
            <a:ext cx="215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Figure </a:t>
            </a:r>
            <a:r>
              <a:rPr lang="en-US" b="1" dirty="0" smtClean="0"/>
              <a:t>18: Backfilling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0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49706" y="1608786"/>
            <a:ext cx="7859628" cy="1790700"/>
          </a:xfrm>
        </p:spPr>
        <p:txBody>
          <a:bodyPr>
            <a:noAutofit/>
          </a:bodyPr>
          <a:lstStyle/>
          <a:p>
            <a:r>
              <a:rPr lang="en-US" sz="4950" dirty="0"/>
              <a:t>WORKING PRINCIPLE OF COMMERCIAL PORT COMPLEX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15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3124200" cy="4373563"/>
          </a:xfrm>
        </p:spPr>
        <p:txBody>
          <a:bodyPr/>
          <a:lstStyle/>
          <a:p>
            <a:r>
              <a:rPr lang="en-US" dirty="0" smtClean="0"/>
              <a:t>Cargo handling equipment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(cranes, forklifts)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2097" y="2057400"/>
            <a:ext cx="5156037" cy="38980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4490" y="5973761"/>
            <a:ext cx="300915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Figure </a:t>
            </a:r>
            <a:r>
              <a:rPr lang="en-US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19: </a:t>
            </a:r>
            <a:r>
              <a:rPr 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Example of a Crane</a:t>
            </a:r>
            <a:endParaRPr lang="en-US" sz="16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/>
              <a:t>DESIGN CONSIDERATIONS</a:t>
            </a:r>
            <a:endParaRPr lang="tr-TR" sz="40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 smtClean="0"/>
          </a:p>
          <a:p>
            <a:r>
              <a:rPr lang="en-US" dirty="0" smtClean="0"/>
              <a:t>Near</a:t>
            </a:r>
            <a:r>
              <a:rPr lang="tr-TR" smtClean="0"/>
              <a:t> </a:t>
            </a:r>
            <a:r>
              <a:rPr lang="en-US" smtClean="0"/>
              <a:t>shore </a:t>
            </a:r>
            <a:r>
              <a:rPr lang="en-US" dirty="0" smtClean="0"/>
              <a:t>Current System</a:t>
            </a:r>
            <a:endParaRPr lang="tr-TR" dirty="0" smtClean="0"/>
          </a:p>
          <a:p>
            <a:endParaRPr lang="tr-TR" dirty="0" smtClean="0"/>
          </a:p>
          <a:p>
            <a:r>
              <a:rPr lang="en-US" dirty="0" smtClean="0"/>
              <a:t>Wind and Wave Climate Studies</a:t>
            </a:r>
            <a:endParaRPr lang="tr-TR" dirty="0" smtClean="0"/>
          </a:p>
          <a:p>
            <a:endParaRPr lang="tr-TR" dirty="0" smtClean="0"/>
          </a:p>
          <a:p>
            <a:r>
              <a:rPr lang="en-US" dirty="0" smtClean="0"/>
              <a:t>Wave Transformation Studies</a:t>
            </a:r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dirty="0" smtClean="0"/>
              <a:t>DESIGN COMPONENTS</a:t>
            </a:r>
            <a:endParaRPr lang="tr-TR" sz="40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tr-TR" sz="2400" dirty="0" smtClean="0"/>
              <a:t>3 </a:t>
            </a:r>
            <a:r>
              <a:rPr lang="tr-TR" sz="2400" dirty="0" err="1" smtClean="0"/>
              <a:t>stages</a:t>
            </a:r>
            <a:r>
              <a:rPr lang="en-US" sz="2400" dirty="0"/>
              <a:t> </a:t>
            </a:r>
            <a:endParaRPr lang="tr-TR" sz="2400" dirty="0" smtClean="0"/>
          </a:p>
          <a:p>
            <a:pPr>
              <a:buNone/>
            </a:pPr>
            <a:endParaRPr lang="tr-TR" sz="2400" dirty="0"/>
          </a:p>
          <a:p>
            <a:pPr lvl="0">
              <a:buNone/>
            </a:pPr>
            <a:r>
              <a:rPr lang="en-US" sz="2400" dirty="0" smtClean="0"/>
              <a:t>1</a:t>
            </a:r>
            <a:r>
              <a:rPr lang="tr-TR" sz="2400" dirty="0" smtClean="0"/>
              <a:t>.</a:t>
            </a:r>
            <a:r>
              <a:rPr lang="en-US" sz="2400" dirty="0" smtClean="0"/>
              <a:t> </a:t>
            </a:r>
            <a:r>
              <a:rPr lang="en-US" sz="2400" dirty="0"/>
              <a:t>Scoping and </a:t>
            </a:r>
            <a:r>
              <a:rPr lang="en-US" sz="2400" dirty="0" smtClean="0"/>
              <a:t>Optimization</a:t>
            </a:r>
            <a:endParaRPr lang="tr-TR" sz="2400" dirty="0" smtClean="0"/>
          </a:p>
          <a:p>
            <a:pPr lvl="0">
              <a:buNone/>
            </a:pPr>
            <a:endParaRPr lang="tr-TR" sz="2400" dirty="0"/>
          </a:p>
          <a:p>
            <a:pPr lvl="0">
              <a:buNone/>
            </a:pPr>
            <a:r>
              <a:rPr lang="tr-TR" sz="2400" dirty="0" smtClean="0"/>
              <a:t>2.</a:t>
            </a:r>
            <a:r>
              <a:rPr lang="en-US" sz="2400" dirty="0" smtClean="0"/>
              <a:t>Preliminary </a:t>
            </a:r>
            <a:r>
              <a:rPr lang="en-US" sz="2400" dirty="0"/>
              <a:t>Engineering </a:t>
            </a:r>
            <a:r>
              <a:rPr lang="en-US" sz="2400" dirty="0" smtClean="0"/>
              <a:t>Design</a:t>
            </a:r>
            <a:endParaRPr lang="tr-TR" sz="2400" dirty="0" smtClean="0"/>
          </a:p>
          <a:p>
            <a:pPr lvl="0">
              <a:buNone/>
            </a:pPr>
            <a:endParaRPr lang="tr-TR" sz="2400" dirty="0"/>
          </a:p>
          <a:p>
            <a:pPr lvl="0">
              <a:buNone/>
            </a:pPr>
            <a:r>
              <a:rPr lang="tr-TR" sz="2400" dirty="0" smtClean="0"/>
              <a:t>3.</a:t>
            </a:r>
            <a:r>
              <a:rPr lang="en-US" sz="2400" dirty="0" smtClean="0"/>
              <a:t> </a:t>
            </a:r>
            <a:r>
              <a:rPr lang="en-US" sz="2400" dirty="0"/>
              <a:t>Detailed Design </a:t>
            </a:r>
            <a:endParaRPr lang="tr-TR" sz="2400" dirty="0"/>
          </a:p>
          <a:p>
            <a:pPr>
              <a:buNone/>
            </a:pPr>
            <a:r>
              <a:rPr lang="en-US" sz="2400" dirty="0"/>
              <a:t> </a:t>
            </a:r>
            <a:endParaRPr lang="tr-TR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40768"/>
            <a:ext cx="662473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etin kutusu"/>
          <p:cNvSpPr txBox="1"/>
          <p:nvPr/>
        </p:nvSpPr>
        <p:spPr>
          <a:xfrm>
            <a:off x="3203848" y="692696"/>
            <a:ext cx="3205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Wave parameters </a:t>
            </a:r>
            <a:endParaRPr lang="tr-TR" sz="3200" dirty="0">
              <a:latin typeface="+mj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Metin kutusu"/>
          <p:cNvSpPr txBox="1"/>
          <p:nvPr/>
        </p:nvSpPr>
        <p:spPr>
          <a:xfrm>
            <a:off x="2819400" y="5486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Figure</a:t>
            </a:r>
            <a:r>
              <a:rPr lang="tr-TR" b="1" dirty="0" smtClean="0"/>
              <a:t> 20</a:t>
            </a:r>
            <a:endParaRPr lang="tr-TR" b="1" dirty="0"/>
          </a:p>
        </p:txBody>
      </p:sp>
      <p:sp>
        <p:nvSpPr>
          <p:cNvPr id="8" name="7 Metin kutusu"/>
          <p:cNvSpPr txBox="1"/>
          <p:nvPr/>
        </p:nvSpPr>
        <p:spPr>
          <a:xfrm>
            <a:off x="2819400" y="54864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Figure</a:t>
            </a:r>
            <a:r>
              <a:rPr lang="tr-TR" b="1" dirty="0" smtClean="0"/>
              <a:t> 20: </a:t>
            </a:r>
            <a:r>
              <a:rPr lang="tr-TR" b="1" dirty="0" err="1" smtClean="0"/>
              <a:t>Wave</a:t>
            </a:r>
            <a:r>
              <a:rPr lang="tr-TR" b="1" dirty="0" smtClean="0"/>
              <a:t> </a:t>
            </a:r>
            <a:r>
              <a:rPr lang="tr-TR" b="1" dirty="0" err="1" smtClean="0"/>
              <a:t>parameter</a:t>
            </a:r>
            <a:r>
              <a:rPr lang="tr-TR" b="1" dirty="0" smtClean="0"/>
              <a:t> </a:t>
            </a:r>
            <a:r>
              <a:rPr lang="tr-TR" b="1" dirty="0" err="1" smtClean="0"/>
              <a:t>measurements</a:t>
            </a:r>
            <a:endParaRPr lang="tr-TR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040" y="1988840"/>
            <a:ext cx="338437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Resim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844824"/>
            <a:ext cx="3525191" cy="323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etin kutusu"/>
          <p:cNvSpPr txBox="1"/>
          <p:nvPr/>
        </p:nvSpPr>
        <p:spPr>
          <a:xfrm>
            <a:off x="1828800" y="838200"/>
            <a:ext cx="5555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dirty="0" err="1" smtClean="0"/>
              <a:t>Annual</a:t>
            </a:r>
            <a:r>
              <a:rPr lang="tr-TR" sz="3200" dirty="0" smtClean="0"/>
              <a:t> </a:t>
            </a:r>
            <a:r>
              <a:rPr lang="tr-TR" sz="3200" dirty="0" err="1" smtClean="0"/>
              <a:t>Wind</a:t>
            </a:r>
            <a:r>
              <a:rPr lang="tr-TR" sz="3200" dirty="0" smtClean="0"/>
              <a:t> </a:t>
            </a:r>
            <a:r>
              <a:rPr lang="tr-TR" sz="3200" dirty="0" err="1" smtClean="0"/>
              <a:t>Rose</a:t>
            </a:r>
            <a:r>
              <a:rPr lang="tr-TR" sz="3200" dirty="0" smtClean="0"/>
              <a:t> of </a:t>
            </a:r>
            <a:r>
              <a:rPr lang="tr-TR" sz="3200" dirty="0" err="1" smtClean="0"/>
              <a:t>the</a:t>
            </a:r>
            <a:r>
              <a:rPr lang="tr-TR" sz="3200" dirty="0" smtClean="0"/>
              <a:t> </a:t>
            </a:r>
            <a:r>
              <a:rPr lang="tr-TR" sz="3200" dirty="0" err="1" smtClean="0"/>
              <a:t>Region</a:t>
            </a:r>
            <a:endParaRPr lang="tr-TR" sz="3200" dirty="0"/>
          </a:p>
        </p:txBody>
      </p:sp>
      <p:sp>
        <p:nvSpPr>
          <p:cNvPr id="9" name="8 Metin kutusu"/>
          <p:cNvSpPr txBox="1"/>
          <p:nvPr/>
        </p:nvSpPr>
        <p:spPr>
          <a:xfrm>
            <a:off x="1066800" y="5334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Figure</a:t>
            </a:r>
            <a:r>
              <a:rPr lang="tr-TR" b="1" dirty="0" smtClean="0"/>
              <a:t> 21: </a:t>
            </a:r>
            <a:r>
              <a:rPr lang="en-US" b="1" dirty="0" err="1" smtClean="0"/>
              <a:t>Karatas</a:t>
            </a:r>
            <a:r>
              <a:rPr lang="en-US" b="1" dirty="0" smtClean="0"/>
              <a:t> Meteorological Station</a:t>
            </a:r>
            <a:r>
              <a:rPr lang="tr-TR" b="1" dirty="0" smtClean="0"/>
              <a:t> </a:t>
            </a:r>
            <a:r>
              <a:rPr lang="tr-TR" b="1" dirty="0" err="1" smtClean="0"/>
              <a:t>Wind</a:t>
            </a:r>
            <a:r>
              <a:rPr lang="tr-TR" b="1" dirty="0" smtClean="0"/>
              <a:t> </a:t>
            </a:r>
            <a:r>
              <a:rPr lang="tr-TR" b="1" dirty="0" err="1" smtClean="0"/>
              <a:t>Rose</a:t>
            </a:r>
            <a:r>
              <a:rPr lang="en-US" b="1" dirty="0" smtClean="0"/>
              <a:t> </a:t>
            </a:r>
            <a:endParaRPr lang="tr-TR" b="1" dirty="0" smtClean="0"/>
          </a:p>
          <a:p>
            <a:endParaRPr lang="tr-TR" b="1" dirty="0"/>
          </a:p>
        </p:txBody>
      </p:sp>
      <p:sp>
        <p:nvSpPr>
          <p:cNvPr id="12" name="11 Metin kutusu"/>
          <p:cNvSpPr txBox="1"/>
          <p:nvPr/>
        </p:nvSpPr>
        <p:spPr>
          <a:xfrm>
            <a:off x="4648200" y="53340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Figure</a:t>
            </a:r>
            <a:r>
              <a:rPr lang="tr-TR" b="1" dirty="0" smtClean="0"/>
              <a:t> 22: </a:t>
            </a:r>
            <a:r>
              <a:rPr lang="en-US" b="1" dirty="0" err="1" smtClean="0"/>
              <a:t>Yumurtalik</a:t>
            </a:r>
            <a:r>
              <a:rPr lang="en-US" b="1" dirty="0" smtClean="0"/>
              <a:t> Meteorological Station </a:t>
            </a:r>
            <a:r>
              <a:rPr lang="tr-TR" b="1" dirty="0" err="1" smtClean="0"/>
              <a:t>Wind</a:t>
            </a:r>
            <a:r>
              <a:rPr lang="tr-TR" b="1" dirty="0" smtClean="0"/>
              <a:t> </a:t>
            </a:r>
            <a:r>
              <a:rPr lang="tr-TR" b="1" dirty="0" err="1" smtClean="0"/>
              <a:t>Rose</a:t>
            </a:r>
            <a:endParaRPr lang="tr-TR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>
            <a:normAutofit/>
          </a:bodyPr>
          <a:lstStyle/>
          <a:p>
            <a:r>
              <a:rPr lang="tr-TR" sz="2700" dirty="0" err="1" smtClean="0"/>
              <a:t>Effective</a:t>
            </a:r>
            <a:r>
              <a:rPr lang="tr-TR" sz="2700" dirty="0" smtClean="0"/>
              <a:t> </a:t>
            </a:r>
            <a:r>
              <a:rPr lang="tr-TR" sz="2700" dirty="0" err="1" smtClean="0"/>
              <a:t>Fetch</a:t>
            </a:r>
            <a:r>
              <a:rPr lang="tr-TR" sz="2700" dirty="0" smtClean="0"/>
              <a:t> </a:t>
            </a:r>
            <a:r>
              <a:rPr lang="tr-TR" sz="2700" dirty="0" err="1" smtClean="0"/>
              <a:t>Study</a:t>
            </a:r>
            <a:r>
              <a:rPr lang="tr-TR" b="1" dirty="0" smtClean="0"/>
              <a:t> </a:t>
            </a:r>
            <a:r>
              <a:rPr lang="tr-TR" dirty="0" smtClean="0"/>
              <a:t> </a:t>
            </a:r>
            <a:endParaRPr lang="tr-TR" dirty="0"/>
          </a:p>
        </p:txBody>
      </p:sp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475252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Resim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3733800"/>
            <a:ext cx="410445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Metin kutusu"/>
          <p:cNvSpPr txBox="1"/>
          <p:nvPr/>
        </p:nvSpPr>
        <p:spPr>
          <a:xfrm>
            <a:off x="685800" y="40386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Figure</a:t>
            </a:r>
            <a:r>
              <a:rPr lang="tr-TR" b="1" dirty="0" smtClean="0"/>
              <a:t> 23: </a:t>
            </a:r>
            <a:r>
              <a:rPr lang="tr-TR" b="1" dirty="0" err="1" smtClean="0"/>
              <a:t>Study</a:t>
            </a:r>
            <a:r>
              <a:rPr lang="tr-TR" b="1" dirty="0" smtClean="0"/>
              <a:t> at </a:t>
            </a:r>
            <a:r>
              <a:rPr lang="tr-TR" b="1" dirty="0" err="1" smtClean="0"/>
              <a:t>the</a:t>
            </a:r>
            <a:r>
              <a:rPr lang="tr-TR" b="1" dirty="0" smtClean="0"/>
              <a:t> </a:t>
            </a:r>
            <a:r>
              <a:rPr lang="tr-TR" b="1" dirty="0" err="1" smtClean="0"/>
              <a:t>Entrance</a:t>
            </a:r>
            <a:r>
              <a:rPr lang="tr-TR" b="1" dirty="0" smtClean="0"/>
              <a:t> of </a:t>
            </a:r>
            <a:r>
              <a:rPr lang="tr-TR" b="1" dirty="0" err="1" smtClean="0"/>
              <a:t>Iskenderun</a:t>
            </a:r>
            <a:r>
              <a:rPr lang="tr-TR" b="1" dirty="0" smtClean="0"/>
              <a:t> Bay (7.5° </a:t>
            </a:r>
            <a:r>
              <a:rPr lang="tr-TR" b="1" dirty="0" err="1" smtClean="0"/>
              <a:t>slices</a:t>
            </a:r>
            <a:r>
              <a:rPr lang="tr-TR" b="1" dirty="0" smtClean="0"/>
              <a:t>)</a:t>
            </a:r>
          </a:p>
          <a:p>
            <a:endParaRPr lang="tr-TR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sz="2800" dirty="0" smtClean="0"/>
              <a:t>Extreme Wave Statics Results </a:t>
            </a:r>
            <a:endParaRPr lang="tr-TR" sz="2800" dirty="0"/>
          </a:p>
        </p:txBody>
      </p:sp>
      <p:pic>
        <p:nvPicPr>
          <p:cNvPr id="4" name="3 İçerik Yer Tutucusu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916832"/>
            <a:ext cx="7628282" cy="891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Resim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005064"/>
            <a:ext cx="7632848" cy="1165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etin kutusu"/>
          <p:cNvSpPr txBox="1"/>
          <p:nvPr/>
        </p:nvSpPr>
        <p:spPr>
          <a:xfrm>
            <a:off x="827584" y="1412776"/>
            <a:ext cx="311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Karatas</a:t>
            </a:r>
            <a:r>
              <a:rPr lang="en-US" dirty="0" smtClean="0"/>
              <a:t> Meteorological Station</a:t>
            </a:r>
            <a:r>
              <a:rPr lang="tr-TR" dirty="0" smtClean="0"/>
              <a:t>;</a:t>
            </a:r>
            <a:endParaRPr lang="tr-TR" dirty="0"/>
          </a:p>
        </p:txBody>
      </p:sp>
      <p:sp>
        <p:nvSpPr>
          <p:cNvPr id="8" name="7 Metin kutusu"/>
          <p:cNvSpPr txBox="1"/>
          <p:nvPr/>
        </p:nvSpPr>
        <p:spPr>
          <a:xfrm>
            <a:off x="899592" y="3573016"/>
            <a:ext cx="342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Yumurtalik</a:t>
            </a:r>
            <a:r>
              <a:rPr lang="en-US" dirty="0" smtClean="0"/>
              <a:t> Meteorological Station</a:t>
            </a:r>
            <a:r>
              <a:rPr lang="tr-TR" dirty="0" smtClean="0"/>
              <a:t>;</a:t>
            </a:r>
            <a:endParaRPr lang="tr-T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Refraction of water waves is the adjustment in the direction of a wave moving in shallow water at an angle to the contours.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err="1" smtClean="0"/>
              <a:t>Shoaling</a:t>
            </a:r>
            <a:r>
              <a:rPr lang="tr-TR" dirty="0" smtClean="0"/>
              <a:t> of </a:t>
            </a:r>
            <a:r>
              <a:rPr lang="tr-TR" dirty="0" err="1" smtClean="0"/>
              <a:t>water</a:t>
            </a:r>
            <a:r>
              <a:rPr lang="tr-TR" dirty="0" smtClean="0"/>
              <a:t> </a:t>
            </a:r>
            <a:r>
              <a:rPr lang="tr-TR" dirty="0" err="1" smtClean="0"/>
              <a:t>waves</a:t>
            </a:r>
            <a:r>
              <a:rPr lang="tr-TR" dirty="0" smtClean="0"/>
              <a:t> is </a:t>
            </a:r>
            <a:r>
              <a:rPr lang="tr-TR" dirty="0" err="1" smtClean="0"/>
              <a:t>caused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fact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group</a:t>
            </a:r>
            <a:r>
              <a:rPr lang="tr-TR" dirty="0" smtClean="0"/>
              <a:t> </a:t>
            </a:r>
            <a:r>
              <a:rPr lang="tr-TR" dirty="0" err="1" smtClean="0"/>
              <a:t>velocity</a:t>
            </a:r>
            <a:r>
              <a:rPr lang="tr-TR" dirty="0" smtClean="0"/>
              <a:t> </a:t>
            </a:r>
            <a:r>
              <a:rPr lang="tr-TR" dirty="0" err="1" smtClean="0"/>
              <a:t>changes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water</a:t>
            </a:r>
            <a:r>
              <a:rPr lang="tr-TR" dirty="0" smtClean="0"/>
              <a:t> </a:t>
            </a:r>
            <a:r>
              <a:rPr lang="tr-TR" dirty="0" err="1" smtClean="0"/>
              <a:t>depth</a:t>
            </a:r>
            <a:r>
              <a:rPr lang="tr-TR" dirty="0" smtClean="0"/>
              <a:t>.</a:t>
            </a:r>
          </a:p>
          <a:p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 err="1" smtClean="0"/>
              <a:t>References</a:t>
            </a:r>
            <a:endParaRPr lang="tr-TR" sz="36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tr-TR" sz="2900" u="sng" dirty="0" smtClean="0">
                <a:hlinkClick r:id="rId2"/>
              </a:rPr>
              <a:t>Port of Iskenderun. (2012, December 1). Retrieved November 15, 2015, from http://www.tilgroup.com/terminal/port-iskenderun</a:t>
            </a:r>
          </a:p>
          <a:p>
            <a:pPr>
              <a:buNone/>
            </a:pPr>
            <a:r>
              <a:rPr lang="en-US" sz="2900" u="sng" dirty="0" smtClean="0">
                <a:hlinkClick r:id="rId2"/>
              </a:rPr>
              <a:t>Port of Iskenderun. (</a:t>
            </a:r>
            <a:r>
              <a:rPr lang="en-US" sz="2900" u="sng" dirty="0" err="1" smtClean="0">
                <a:hlinkClick r:id="rId2"/>
              </a:rPr>
              <a:t>n.d.</a:t>
            </a:r>
            <a:r>
              <a:rPr lang="en-US" sz="2900" u="sng" dirty="0" smtClean="0">
                <a:hlinkClick r:id="rId2"/>
              </a:rPr>
              <a:t>). Retrieved November 15, 2015, from http://www.marinetraffic.com/ais/details/ports/1686/Turkey_port:ISKENDERUN</a:t>
            </a:r>
            <a:endParaRPr lang="tr-TR" sz="2900" u="sng" dirty="0" smtClean="0">
              <a:hlinkClick r:id="rId2"/>
            </a:endParaRPr>
          </a:p>
          <a:p>
            <a:pPr>
              <a:buNone/>
            </a:pPr>
            <a:r>
              <a:rPr lang="en-US" sz="2900" u="sng" dirty="0" smtClean="0">
                <a:hlinkClick r:id="rId2"/>
              </a:rPr>
              <a:t>Material Durability in Coastal Environments. (</a:t>
            </a:r>
            <a:r>
              <a:rPr lang="en-US" sz="2900" u="sng" dirty="0" err="1" smtClean="0">
                <a:hlinkClick r:id="rId2"/>
              </a:rPr>
              <a:t>n.d</a:t>
            </a:r>
            <a:r>
              <a:rPr lang="en-US" sz="2900" u="sng" dirty="0" smtClean="0">
                <a:hlinkClick r:id="rId2"/>
              </a:rPr>
              <a:t>.). Retrieved November 15, 2015, from http://www.fema.gov/media-library-data/20130726-1510-20490-7873/07_ccm_res_material_durability.pdf</a:t>
            </a:r>
            <a:endParaRPr lang="tr-TR" sz="2900" u="sng" dirty="0" smtClean="0">
              <a:hlinkClick r:id="rId2"/>
            </a:endParaRPr>
          </a:p>
          <a:p>
            <a:pPr>
              <a:buNone/>
            </a:pPr>
            <a:r>
              <a:rPr lang="tr-TR" sz="2900" u="sng" dirty="0" smtClean="0">
                <a:solidFill>
                  <a:srgbClr val="0000CC"/>
                </a:solidFill>
              </a:rPr>
              <a:t>Final </a:t>
            </a:r>
            <a:r>
              <a:rPr lang="tr-TR" sz="2900" u="sng" dirty="0">
                <a:solidFill>
                  <a:srgbClr val="0000CC"/>
                </a:solidFill>
              </a:rPr>
              <a:t>report of master plans of transportation buildings </a:t>
            </a:r>
            <a:r>
              <a:rPr lang="tr-TR" sz="2900" u="sng" dirty="0" smtClean="0">
                <a:solidFill>
                  <a:srgbClr val="0000CC"/>
                </a:solidFill>
              </a:rPr>
              <a:t>(2010,September). Retrieved November 24,2015, from </a:t>
            </a:r>
            <a:r>
              <a:rPr lang="tr-TR" sz="2900" dirty="0" smtClean="0">
                <a:hlinkClick r:id="rId3"/>
              </a:rPr>
              <a:t>http</a:t>
            </a:r>
            <a:r>
              <a:rPr lang="tr-TR" sz="2900" dirty="0">
                <a:hlinkClick r:id="rId3"/>
              </a:rPr>
              <a:t>://</a:t>
            </a:r>
            <a:r>
              <a:rPr lang="tr-TR" sz="2900" dirty="0" smtClean="0">
                <a:hlinkClick r:id="rId3"/>
              </a:rPr>
              <a:t>yalciner.ce.metu.edu.tr/ce410/Ulastirma-yapilari-master-plan-sonuc-raporu.pdf</a:t>
            </a:r>
            <a:endParaRPr lang="tr-TR" sz="2900" u="sng" dirty="0" smtClean="0">
              <a:hlinkClick r:id="rId2"/>
            </a:endParaRPr>
          </a:p>
          <a:p>
            <a:pPr>
              <a:buNone/>
            </a:pPr>
            <a:r>
              <a:rPr lang="tr-TR" sz="2900" u="sng" dirty="0" err="1" smtClean="0">
                <a:hlinkClick r:id="rId2"/>
              </a:rPr>
              <a:t>Impreglon</a:t>
            </a:r>
            <a:r>
              <a:rPr lang="tr-TR" sz="2900" u="sng" dirty="0" smtClean="0">
                <a:hlinkClick r:id="rId2"/>
              </a:rPr>
              <a:t> UK - HVOF, </a:t>
            </a:r>
            <a:r>
              <a:rPr lang="tr-TR" sz="2900" u="sng" dirty="0" err="1" smtClean="0">
                <a:hlinkClick r:id="rId2"/>
              </a:rPr>
              <a:t>Plasma</a:t>
            </a:r>
            <a:r>
              <a:rPr lang="tr-TR" sz="2900" u="sng" dirty="0" smtClean="0">
                <a:hlinkClick r:id="rId2"/>
              </a:rPr>
              <a:t>, Metal </a:t>
            </a:r>
            <a:r>
              <a:rPr lang="tr-TR" sz="2900" u="sng" dirty="0" err="1" smtClean="0">
                <a:hlinkClick r:id="rId2"/>
              </a:rPr>
              <a:t>Spray</a:t>
            </a:r>
            <a:r>
              <a:rPr lang="tr-TR" sz="2900" u="sng" dirty="0" smtClean="0">
                <a:hlinkClick r:id="rId2"/>
              </a:rPr>
              <a:t> </a:t>
            </a:r>
            <a:r>
              <a:rPr lang="tr-TR" sz="2900" u="sng" dirty="0" err="1" smtClean="0">
                <a:hlinkClick r:id="rId2"/>
              </a:rPr>
              <a:t>and</a:t>
            </a:r>
            <a:r>
              <a:rPr lang="tr-TR" sz="2900" u="sng" dirty="0" smtClean="0">
                <a:hlinkClick r:id="rId2"/>
              </a:rPr>
              <a:t> </a:t>
            </a:r>
            <a:r>
              <a:rPr lang="tr-TR" sz="2900" u="sng" dirty="0" err="1" smtClean="0">
                <a:hlinkClick r:id="rId2"/>
              </a:rPr>
              <a:t>Energy</a:t>
            </a:r>
            <a:r>
              <a:rPr lang="tr-TR" sz="2900" u="sng" dirty="0" smtClean="0">
                <a:hlinkClick r:id="rId2"/>
              </a:rPr>
              <a:t> </a:t>
            </a:r>
            <a:r>
              <a:rPr lang="tr-TR" sz="2900" u="sng" dirty="0" err="1" smtClean="0">
                <a:hlinkClick r:id="rId2"/>
              </a:rPr>
              <a:t>Absorption</a:t>
            </a:r>
            <a:r>
              <a:rPr lang="tr-TR" sz="2900" u="sng" dirty="0" smtClean="0">
                <a:hlinkClick r:id="rId2"/>
              </a:rPr>
              <a:t> </a:t>
            </a:r>
            <a:r>
              <a:rPr lang="tr-TR" sz="2900" u="sng" dirty="0" err="1" smtClean="0">
                <a:hlinkClick r:id="rId2"/>
              </a:rPr>
              <a:t>Coating</a:t>
            </a:r>
            <a:r>
              <a:rPr lang="tr-TR" sz="2900" u="sng" dirty="0" smtClean="0">
                <a:hlinkClick r:id="rId2"/>
              </a:rPr>
              <a:t> </a:t>
            </a:r>
            <a:r>
              <a:rPr lang="tr-TR" sz="2900" u="sng" dirty="0" err="1" smtClean="0">
                <a:hlinkClick r:id="rId2"/>
              </a:rPr>
              <a:t>Applicator</a:t>
            </a:r>
            <a:r>
              <a:rPr lang="tr-TR" sz="2900" u="sng" dirty="0" smtClean="0">
                <a:hlinkClick r:id="rId2"/>
              </a:rPr>
              <a:t>. (n.d.). </a:t>
            </a:r>
            <a:r>
              <a:rPr lang="tr-TR" sz="2900" u="sng" dirty="0" err="1" smtClean="0">
                <a:hlinkClick r:id="rId2"/>
              </a:rPr>
              <a:t>Retrieved</a:t>
            </a:r>
            <a:r>
              <a:rPr lang="tr-TR" sz="2900" u="sng" dirty="0" smtClean="0">
                <a:hlinkClick r:id="rId2"/>
              </a:rPr>
              <a:t> </a:t>
            </a:r>
            <a:r>
              <a:rPr lang="tr-TR" sz="2900" u="sng" dirty="0" err="1" smtClean="0">
                <a:hlinkClick r:id="rId2"/>
              </a:rPr>
              <a:t>November</a:t>
            </a:r>
            <a:r>
              <a:rPr lang="tr-TR" sz="2900" u="sng" dirty="0" smtClean="0">
                <a:hlinkClick r:id="rId2"/>
              </a:rPr>
              <a:t> 15, 2015, </a:t>
            </a:r>
            <a:r>
              <a:rPr lang="tr-TR" sz="2900" u="sng" dirty="0" err="1" smtClean="0">
                <a:hlinkClick r:id="rId2"/>
              </a:rPr>
              <a:t>from</a:t>
            </a:r>
            <a:r>
              <a:rPr lang="tr-TR" sz="2900" u="sng" dirty="0" smtClean="0">
                <a:hlinkClick r:id="rId2"/>
              </a:rPr>
              <a:t> http://www.</a:t>
            </a:r>
            <a:r>
              <a:rPr lang="tr-TR" sz="2900" u="sng" dirty="0" err="1" smtClean="0">
                <a:hlinkClick r:id="rId2"/>
              </a:rPr>
              <a:t>power</a:t>
            </a:r>
            <a:r>
              <a:rPr lang="tr-TR" sz="2900" u="sng" dirty="0" smtClean="0">
                <a:hlinkClick r:id="rId2"/>
              </a:rPr>
              <a:t>-</a:t>
            </a:r>
            <a:r>
              <a:rPr lang="tr-TR" sz="2900" u="sng" dirty="0" err="1" smtClean="0">
                <a:hlinkClick r:id="rId2"/>
              </a:rPr>
              <a:t>technology</a:t>
            </a:r>
            <a:r>
              <a:rPr lang="tr-TR" sz="2900" u="sng" dirty="0" smtClean="0">
                <a:hlinkClick r:id="rId2"/>
              </a:rPr>
              <a:t>.com/</a:t>
            </a:r>
            <a:r>
              <a:rPr lang="tr-TR" sz="2900" u="sng" dirty="0" err="1" smtClean="0">
                <a:hlinkClick r:id="rId2"/>
              </a:rPr>
              <a:t>contractors</a:t>
            </a:r>
            <a:r>
              <a:rPr lang="tr-TR" sz="2900" u="sng" dirty="0" smtClean="0">
                <a:hlinkClick r:id="rId2"/>
              </a:rPr>
              <a:t>/</a:t>
            </a:r>
            <a:r>
              <a:rPr lang="tr-TR" sz="2900" u="sng" dirty="0" err="1" smtClean="0">
                <a:hlinkClick r:id="rId2"/>
              </a:rPr>
              <a:t>cathodic</a:t>
            </a:r>
            <a:r>
              <a:rPr lang="tr-TR" sz="2900" u="sng" dirty="0" smtClean="0">
                <a:hlinkClick r:id="rId2"/>
              </a:rPr>
              <a:t>/</a:t>
            </a:r>
            <a:r>
              <a:rPr lang="tr-TR" sz="2900" u="sng" dirty="0" err="1" smtClean="0">
                <a:hlinkClick r:id="rId2"/>
              </a:rPr>
              <a:t>impreglon</a:t>
            </a:r>
            <a:r>
              <a:rPr lang="tr-TR" sz="2900" u="sng" dirty="0" smtClean="0">
                <a:hlinkClick r:id="rId2"/>
              </a:rPr>
              <a:t>-</a:t>
            </a:r>
            <a:r>
              <a:rPr lang="tr-TR" sz="2900" u="sng" dirty="0" err="1" smtClean="0">
                <a:hlinkClick r:id="rId2"/>
              </a:rPr>
              <a:t>uk</a:t>
            </a:r>
            <a:r>
              <a:rPr lang="tr-TR" sz="2900" u="sng" dirty="0" smtClean="0">
                <a:hlinkClick r:id="rId2"/>
              </a:rPr>
              <a:t>/</a:t>
            </a:r>
            <a:r>
              <a:rPr lang="tr-TR" sz="2900" u="sng" dirty="0" err="1" smtClean="0">
                <a:hlinkClick r:id="rId2"/>
              </a:rPr>
              <a:t>impreglon</a:t>
            </a:r>
            <a:r>
              <a:rPr lang="tr-TR" sz="2900" u="sng" dirty="0" smtClean="0">
                <a:hlinkClick r:id="rId2"/>
              </a:rPr>
              <a:t>-uk2.html</a:t>
            </a:r>
          </a:p>
          <a:p>
            <a:pPr>
              <a:buNone/>
            </a:pPr>
            <a:r>
              <a:rPr lang="tr-TR" sz="2900" u="sng" dirty="0" smtClean="0">
                <a:hlinkClick r:id="rId2"/>
              </a:rPr>
              <a:t>ORNEK ARA RAPOR ISKENDRUN BAY. (n.d.). </a:t>
            </a:r>
            <a:r>
              <a:rPr lang="tr-TR" sz="2900" u="sng" dirty="0" err="1" smtClean="0">
                <a:hlinkClick r:id="rId2"/>
              </a:rPr>
              <a:t>Retrieved</a:t>
            </a:r>
            <a:r>
              <a:rPr lang="tr-TR" sz="2900" u="sng" dirty="0" smtClean="0">
                <a:hlinkClick r:id="rId2"/>
              </a:rPr>
              <a:t> </a:t>
            </a:r>
            <a:r>
              <a:rPr lang="tr-TR" sz="2900" u="sng" dirty="0" err="1" smtClean="0">
                <a:hlinkClick r:id="rId2"/>
              </a:rPr>
              <a:t>November</a:t>
            </a:r>
            <a:r>
              <a:rPr lang="tr-TR" sz="2900" u="sng" dirty="0" smtClean="0">
                <a:hlinkClick r:id="rId2"/>
              </a:rPr>
              <a:t> 15, 2015, </a:t>
            </a:r>
            <a:r>
              <a:rPr lang="tr-TR" sz="2900" u="sng" dirty="0" err="1" smtClean="0">
                <a:hlinkClick r:id="rId2"/>
              </a:rPr>
              <a:t>from</a:t>
            </a:r>
            <a:r>
              <a:rPr lang="tr-TR" sz="2900" u="sng" dirty="0" smtClean="0">
                <a:hlinkClick r:id="rId2"/>
              </a:rPr>
              <a:t> http://yalciner.ce.metu.edu.tr/courses/ce410/RAPOR-1-Iskendrun-bolgesi-su-duzeyi-degisimleri.pdf</a:t>
            </a:r>
          </a:p>
          <a:p>
            <a:pPr>
              <a:buNone/>
            </a:pPr>
            <a:r>
              <a:rPr lang="en-US" sz="2900" u="sng" dirty="0" smtClean="0">
                <a:hlinkClick r:id="rId2"/>
              </a:rPr>
              <a:t>Wind and Wave Climate Studies. (</a:t>
            </a:r>
            <a:r>
              <a:rPr lang="en-US" sz="2900" u="sng" dirty="0" err="1" smtClean="0">
                <a:hlinkClick r:id="rId2"/>
              </a:rPr>
              <a:t>n.d</a:t>
            </a:r>
            <a:r>
              <a:rPr lang="en-US" sz="2900" u="sng" dirty="0" smtClean="0">
                <a:hlinkClick r:id="rId2"/>
              </a:rPr>
              <a:t>.). Retrieved November 15, 2015, from http://yalciner.ce.metu.edu.tr/courses/ce410/RAPOR-2-wind_deep-watwer-wave_statistics.pdf</a:t>
            </a:r>
            <a:endParaRPr lang="tr-TR" sz="2900" u="sng" dirty="0" smtClean="0">
              <a:hlinkClick r:id="rId2"/>
            </a:endParaRPr>
          </a:p>
          <a:p>
            <a:pPr>
              <a:buNone/>
            </a:pPr>
            <a:r>
              <a:rPr lang="en-US" sz="2900" u="sng" dirty="0" smtClean="0">
                <a:hlinkClick r:id="rId2"/>
              </a:rPr>
              <a:t>Wave Transformation Studies. (</a:t>
            </a:r>
            <a:r>
              <a:rPr lang="en-US" sz="2900" u="sng" dirty="0" err="1" smtClean="0">
                <a:hlinkClick r:id="rId2"/>
              </a:rPr>
              <a:t>n.d</a:t>
            </a:r>
            <a:r>
              <a:rPr lang="en-US" sz="2900" u="sng" dirty="0" smtClean="0">
                <a:hlinkClick r:id="rId2"/>
              </a:rPr>
              <a:t>.). Retrieved November 15, 2015, from http://yalciner.ce.metu.edu.tr/courses/ce410/RAPOR-2-wind_deep-watwer-wave_statistics.pdfhttp://yalciner.ce.metu.edu.tr/courses/ce410/RAPOR-3-wave_transformation_report-iskenderun-bay.pdf</a:t>
            </a:r>
          </a:p>
          <a:p>
            <a:endParaRPr lang="tr-TR" u="sng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PROJECT DESCRIPTION AND SCOPE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>
            <a:normAutofit/>
          </a:bodyPr>
          <a:lstStyle/>
          <a:p>
            <a:r>
              <a:rPr lang="tr-TR" sz="2000" dirty="0" smtClean="0"/>
              <a:t>T</a:t>
            </a:r>
            <a:r>
              <a:rPr lang="en-US" sz="2000" dirty="0" smtClean="0"/>
              <a:t>he </a:t>
            </a:r>
            <a:r>
              <a:rPr lang="en-US" sz="2000" dirty="0"/>
              <a:t>northeast of the Mediterranean Sea. 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en-US" sz="2000" dirty="0" smtClean="0"/>
              <a:t>increasing </a:t>
            </a:r>
            <a:r>
              <a:rPr lang="en-US" sz="2000" dirty="0"/>
              <a:t>need for a new and larger scale commercial port. </a:t>
            </a:r>
            <a:endParaRPr lang="tr-TR" sz="2000" dirty="0" smtClean="0"/>
          </a:p>
          <a:p>
            <a:pPr>
              <a:buNone/>
            </a:pPr>
            <a:endParaRPr lang="tr-TR" sz="2000" dirty="0" smtClean="0"/>
          </a:p>
          <a:p>
            <a:r>
              <a:rPr lang="tr-TR" sz="2000" dirty="0" smtClean="0"/>
              <a:t>T</a:t>
            </a:r>
            <a:r>
              <a:rPr lang="en-US" sz="2000" dirty="0" smtClean="0"/>
              <a:t>he scope of 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Project </a:t>
            </a:r>
            <a:r>
              <a:rPr lang="tr-TR" sz="2000" dirty="0" err="1" smtClean="0"/>
              <a:t>includes</a:t>
            </a:r>
            <a:r>
              <a:rPr lang="tr-TR" sz="2000" dirty="0" smtClean="0"/>
              <a:t> </a:t>
            </a:r>
            <a:r>
              <a:rPr lang="en-US" sz="2000" dirty="0" smtClean="0"/>
              <a:t>coastal, geotechnical and structural details</a:t>
            </a:r>
            <a:endParaRPr lang="tr-TR" sz="2000" dirty="0" smtClean="0"/>
          </a:p>
          <a:p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cost</a:t>
            </a:r>
            <a:r>
              <a:rPr lang="tr-TR" sz="2000" dirty="0" smtClean="0"/>
              <a:t>: 600 </a:t>
            </a:r>
            <a:r>
              <a:rPr lang="tr-TR" sz="2000" dirty="0" err="1" smtClean="0"/>
              <a:t>million</a:t>
            </a:r>
            <a:r>
              <a:rPr lang="tr-TR" sz="2000" dirty="0" smtClean="0"/>
              <a:t> </a:t>
            </a:r>
            <a:r>
              <a:rPr lang="tr-TR" sz="2000" dirty="0" err="1" smtClean="0"/>
              <a:t>dollars</a:t>
            </a:r>
            <a:endParaRPr lang="tr-TR" sz="2800" dirty="0"/>
          </a:p>
          <a:p>
            <a:endParaRPr lang="tr-T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 descr="C:\Users\agent23\Desktop\26_b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4836" y="1295400"/>
            <a:ext cx="3979164" cy="3200400"/>
          </a:xfrm>
          <a:prstGeom prst="rect">
            <a:avLst/>
          </a:prstGeom>
          <a:noFill/>
        </p:spPr>
      </p:pic>
      <p:sp>
        <p:nvSpPr>
          <p:cNvPr id="6" name="5 Metin kutusu"/>
          <p:cNvSpPr txBox="1"/>
          <p:nvPr/>
        </p:nvSpPr>
        <p:spPr>
          <a:xfrm>
            <a:off x="5105400" y="47244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Figure</a:t>
            </a:r>
            <a:r>
              <a:rPr lang="tr-TR" b="1" dirty="0" smtClean="0"/>
              <a:t> 1: </a:t>
            </a:r>
            <a:r>
              <a:rPr lang="tr-TR" b="1" dirty="0" err="1" smtClean="0"/>
              <a:t>Gulf</a:t>
            </a:r>
            <a:r>
              <a:rPr lang="tr-TR" b="1" dirty="0" smtClean="0"/>
              <a:t> of </a:t>
            </a:r>
            <a:r>
              <a:rPr lang="tr-TR" b="1" dirty="0" err="1" smtClean="0"/>
              <a:t>iskenderun</a:t>
            </a:r>
            <a:endParaRPr lang="tr-T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228600" y="838200"/>
            <a:ext cx="3429000" cy="48768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1.5 </a:t>
            </a:r>
            <a:r>
              <a:rPr lang="en-US" sz="2800" dirty="0"/>
              <a:t>million TEU (twenty-foot equivalent unit</a:t>
            </a:r>
            <a:r>
              <a:rPr lang="en-US" sz="2800" dirty="0" smtClean="0"/>
              <a:t>)</a:t>
            </a:r>
            <a:endParaRPr lang="tr-TR" sz="2800" dirty="0" smtClean="0"/>
          </a:p>
          <a:p>
            <a:r>
              <a:rPr lang="en-US" sz="2800" dirty="0"/>
              <a:t>1370 </a:t>
            </a:r>
            <a:r>
              <a:rPr lang="en-US" sz="2800" dirty="0" smtClean="0"/>
              <a:t>m </a:t>
            </a:r>
            <a:r>
              <a:rPr lang="en-US" sz="2800" dirty="0"/>
              <a:t>in the seaward direction </a:t>
            </a:r>
            <a:r>
              <a:rPr lang="en-US" sz="2800" dirty="0" smtClean="0"/>
              <a:t>460 </a:t>
            </a:r>
            <a:r>
              <a:rPr lang="en-US" sz="2800" dirty="0"/>
              <a:t>m in the other direction. </a:t>
            </a:r>
            <a:endParaRPr lang="tr-TR" sz="2800" dirty="0"/>
          </a:p>
          <a:p>
            <a:r>
              <a:rPr lang="tr-TR" sz="2800" dirty="0" smtClean="0"/>
              <a:t>T</a:t>
            </a:r>
            <a:r>
              <a:rPr lang="en-US" sz="2800" dirty="0" err="1" smtClean="0"/>
              <a:t>otal</a:t>
            </a:r>
            <a:r>
              <a:rPr lang="tr-TR" sz="2800" dirty="0" smtClean="0"/>
              <a:t> </a:t>
            </a:r>
            <a:r>
              <a:rPr lang="en-US" sz="2800" dirty="0" smtClean="0"/>
              <a:t>area </a:t>
            </a:r>
            <a:r>
              <a:rPr lang="en-US" sz="2800" dirty="0"/>
              <a:t>of 630200 </a:t>
            </a:r>
            <a:r>
              <a:rPr lang="en-US" sz="2800" dirty="0" smtClean="0"/>
              <a:t>m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. </a:t>
            </a:r>
            <a:endParaRPr lang="tr-TR" sz="2800" dirty="0" smtClean="0"/>
          </a:p>
          <a:p>
            <a:r>
              <a:rPr lang="en-US" sz="2800" dirty="0" smtClean="0"/>
              <a:t>8 </a:t>
            </a:r>
            <a:r>
              <a:rPr lang="en-US" sz="2800" dirty="0"/>
              <a:t>dock cranes </a:t>
            </a:r>
            <a:r>
              <a:rPr lang="en-US" sz="2800" dirty="0" smtClean="0"/>
              <a:t>50 </a:t>
            </a:r>
            <a:r>
              <a:rPr lang="en-US" sz="2800" dirty="0"/>
              <a:t>field </a:t>
            </a:r>
            <a:r>
              <a:rPr lang="en-US" sz="2800" dirty="0" smtClean="0"/>
              <a:t>cranes</a:t>
            </a:r>
            <a:endParaRPr lang="tr-TR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 descr="C:\Users\agent23\Desktop\gj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1474" y="685800"/>
            <a:ext cx="5262526" cy="3200400"/>
          </a:xfrm>
          <a:prstGeom prst="rect">
            <a:avLst/>
          </a:prstGeom>
          <a:noFill/>
        </p:spPr>
      </p:pic>
      <p:sp>
        <p:nvSpPr>
          <p:cNvPr id="9" name="8 Metin kutusu"/>
          <p:cNvSpPr txBox="1"/>
          <p:nvPr/>
        </p:nvSpPr>
        <p:spPr>
          <a:xfrm>
            <a:off x="4876800" y="4114800"/>
            <a:ext cx="28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 smtClean="0"/>
              <a:t>Figure</a:t>
            </a:r>
            <a:r>
              <a:rPr lang="tr-TR" b="1" dirty="0" smtClean="0"/>
              <a:t> 2: </a:t>
            </a:r>
            <a:r>
              <a:rPr lang="tr-TR" b="1" dirty="0" err="1" smtClean="0"/>
              <a:t>Dimensions</a:t>
            </a:r>
            <a:r>
              <a:rPr lang="tr-TR" b="1" dirty="0" smtClean="0"/>
              <a:t> of TEU</a:t>
            </a:r>
            <a:endParaRPr lang="tr-T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417638"/>
          </a:xfrm>
        </p:spPr>
        <p:txBody>
          <a:bodyPr>
            <a:normAutofit/>
          </a:bodyPr>
          <a:lstStyle/>
          <a:p>
            <a:pPr algn="l"/>
            <a:r>
              <a:rPr lang="tr-TR" sz="4000" dirty="0" smtClean="0"/>
              <a:t>  LIMITATIONS</a:t>
            </a:r>
            <a:endParaRPr lang="tr-TR" sz="40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81000" y="1905000"/>
            <a:ext cx="8229600" cy="4373563"/>
          </a:xfrm>
        </p:spPr>
        <p:txBody>
          <a:bodyPr>
            <a:normAutofit/>
          </a:bodyPr>
          <a:lstStyle/>
          <a:p>
            <a:r>
              <a:rPr lang="tr-TR" sz="2800" dirty="0"/>
              <a:t>M</a:t>
            </a:r>
            <a:r>
              <a:rPr lang="en-US" sz="2800" dirty="0" smtClean="0"/>
              <a:t>ax </a:t>
            </a:r>
            <a:r>
              <a:rPr lang="en-US" sz="2800" dirty="0"/>
              <a:t>350 m long </a:t>
            </a:r>
            <a:r>
              <a:rPr lang="en-US" sz="2800" dirty="0" smtClean="0"/>
              <a:t>ships</a:t>
            </a:r>
            <a:endParaRPr lang="tr-TR" sz="2800" dirty="0" smtClean="0"/>
          </a:p>
          <a:p>
            <a:r>
              <a:rPr lang="tr-TR" sz="2800" dirty="0" err="1" smtClean="0"/>
              <a:t>Max</a:t>
            </a:r>
            <a:r>
              <a:rPr lang="tr-TR" sz="2800" dirty="0" smtClean="0"/>
              <a:t> d</a:t>
            </a:r>
            <a:r>
              <a:rPr lang="en-US" sz="2800" dirty="0" err="1" smtClean="0"/>
              <a:t>epth</a:t>
            </a:r>
            <a:r>
              <a:rPr lang="tr-TR" sz="2800" dirty="0" smtClean="0"/>
              <a:t> </a:t>
            </a:r>
            <a:r>
              <a:rPr lang="tr-TR" sz="2800" dirty="0" err="1" smtClean="0"/>
              <a:t>from</a:t>
            </a:r>
            <a:r>
              <a:rPr lang="tr-TR" sz="2800" dirty="0" smtClean="0"/>
              <a:t> </a:t>
            </a:r>
            <a:r>
              <a:rPr lang="tr-TR" sz="2800" dirty="0" err="1" smtClean="0"/>
              <a:t>water</a:t>
            </a:r>
            <a:r>
              <a:rPr lang="tr-TR" sz="2800" dirty="0" smtClean="0"/>
              <a:t> </a:t>
            </a:r>
            <a:r>
              <a:rPr lang="tr-TR" sz="2800" dirty="0" err="1" smtClean="0"/>
              <a:t>level</a:t>
            </a:r>
            <a:r>
              <a:rPr lang="en-US" sz="2800" dirty="0" smtClean="0"/>
              <a:t> </a:t>
            </a:r>
            <a:r>
              <a:rPr lang="tr-TR" sz="2800" dirty="0" smtClean="0"/>
              <a:t>15</a:t>
            </a:r>
            <a:r>
              <a:rPr lang="en-US" sz="2800" dirty="0" smtClean="0"/>
              <a:t>m</a:t>
            </a:r>
            <a:endParaRPr lang="tr-TR" sz="2800" dirty="0" smtClean="0"/>
          </a:p>
          <a:p>
            <a:r>
              <a:rPr lang="tr-TR" sz="2800" dirty="0" err="1" smtClean="0"/>
              <a:t>Max</a:t>
            </a:r>
            <a:r>
              <a:rPr lang="tr-TR" sz="2800" dirty="0" smtClean="0"/>
              <a:t> </a:t>
            </a:r>
            <a:r>
              <a:rPr lang="tr-TR" sz="2800" dirty="0" err="1" smtClean="0"/>
              <a:t>depth</a:t>
            </a:r>
            <a:r>
              <a:rPr lang="tr-TR" sz="2800" dirty="0" smtClean="0"/>
              <a:t> </a:t>
            </a:r>
            <a:r>
              <a:rPr lang="tr-TR" sz="2800" dirty="0" err="1" smtClean="0"/>
              <a:t>for</a:t>
            </a:r>
            <a:r>
              <a:rPr lang="tr-TR" sz="2800" dirty="0" smtClean="0"/>
              <a:t> </a:t>
            </a:r>
            <a:r>
              <a:rPr lang="tr-TR" sz="2800" dirty="0" err="1" smtClean="0"/>
              <a:t>port</a:t>
            </a:r>
            <a:r>
              <a:rPr lang="tr-TR" sz="2800" dirty="0" smtClean="0"/>
              <a:t> 23 m</a:t>
            </a:r>
          </a:p>
          <a:p>
            <a:r>
              <a:rPr lang="en-US" sz="2800" dirty="0" smtClean="0"/>
              <a:t>1.</a:t>
            </a:r>
            <a:r>
              <a:rPr lang="tr-TR" sz="2800" dirty="0" smtClean="0"/>
              <a:t>5</a:t>
            </a:r>
            <a:r>
              <a:rPr lang="en-US" sz="2800" dirty="0" smtClean="0"/>
              <a:t>00.000 </a:t>
            </a:r>
            <a:r>
              <a:rPr lang="en-US" sz="2800" dirty="0"/>
              <a:t>container per </a:t>
            </a:r>
            <a:r>
              <a:rPr lang="en-US" sz="2800" dirty="0" smtClean="0"/>
              <a:t>year.</a:t>
            </a:r>
            <a:r>
              <a:rPr lang="en-US" sz="2800" dirty="0"/>
              <a:t> </a:t>
            </a:r>
            <a:endParaRPr lang="tr-TR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7193756" cy="2720975"/>
          </a:xfrm>
        </p:spPr>
        <p:txBody>
          <a:bodyPr>
            <a:normAutofit/>
          </a:bodyPr>
          <a:lstStyle/>
          <a:p>
            <a:pPr algn="l"/>
            <a:r>
              <a:rPr lang="tr-TR" dirty="0" smtClean="0"/>
              <a:t>Project Layout &amp; Components</a:t>
            </a:r>
            <a:br>
              <a:rPr lang="tr-TR" dirty="0" smtClean="0"/>
            </a:br>
            <a:endParaRPr lang="tr-T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5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69141" y="582706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sz="2400" b="1" dirty="0" smtClean="0"/>
              <a:t>Berth</a:t>
            </a:r>
            <a:endParaRPr lang="tr-TR" sz="2400" b="1" dirty="0"/>
          </a:p>
        </p:txBody>
      </p:sp>
      <p:sp>
        <p:nvSpPr>
          <p:cNvPr id="4" name="3 Metin kutusu"/>
          <p:cNvSpPr txBox="1"/>
          <p:nvPr/>
        </p:nvSpPr>
        <p:spPr>
          <a:xfrm>
            <a:off x="2438400" y="5943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3: Berth Structure</a:t>
            </a:r>
            <a:endParaRPr lang="tr-TR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147994"/>
            <a:ext cx="6705600" cy="4674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8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990600"/>
            <a:ext cx="6129780" cy="505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862418" y="514768"/>
            <a:ext cx="17032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tr-TR" sz="2400" b="1" dirty="0" smtClean="0"/>
              <a:t>Yard Area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tr-TR" b="1" dirty="0"/>
          </a:p>
        </p:txBody>
      </p:sp>
      <p:sp>
        <p:nvSpPr>
          <p:cNvPr id="4" name="3 Metin kutusu"/>
          <p:cNvSpPr txBox="1"/>
          <p:nvPr/>
        </p:nvSpPr>
        <p:spPr>
          <a:xfrm>
            <a:off x="2438400" y="6096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Figure 4: Yard Areas</a:t>
            </a:r>
            <a:endParaRPr lang="tr-TR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532" y="5469536"/>
            <a:ext cx="1807468" cy="138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746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820</Words>
  <Application>Microsoft Office PowerPoint</Application>
  <PresentationFormat>Ekran Gösterisi (4:3)</PresentationFormat>
  <Paragraphs>198</Paragraphs>
  <Slides>35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Times New Roman</vt:lpstr>
      <vt:lpstr>Wingdings</vt:lpstr>
      <vt:lpstr>Ofis Teması</vt:lpstr>
      <vt:lpstr>             Prepared by:     Advisor:       Prof. Dr. Ahmet Cevdet YALÇINER      </vt:lpstr>
      <vt:lpstr>OUTLINE</vt:lpstr>
      <vt:lpstr>DESIGN COMPONENTS</vt:lpstr>
      <vt:lpstr>PROJECT DESCRIPTION AND SCOPE</vt:lpstr>
      <vt:lpstr>PowerPoint Sunusu</vt:lpstr>
      <vt:lpstr>  LIMITATIONS</vt:lpstr>
      <vt:lpstr>Project Layout &amp; Components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Project Plan</vt:lpstr>
      <vt:lpstr>CONSTRUCTION LOCATION</vt:lpstr>
      <vt:lpstr>PowerPoint Sunusu</vt:lpstr>
      <vt:lpstr>Seabed Profile (Bathymetry) </vt:lpstr>
      <vt:lpstr> REQUIREMENT ANALYSIS </vt:lpstr>
      <vt:lpstr>Other Ports in the region and Their Characteristics</vt:lpstr>
      <vt:lpstr>PowerPoint Sunusu</vt:lpstr>
      <vt:lpstr>MAJOR CONSTRUCTION PROCESSES</vt:lpstr>
      <vt:lpstr>PILING</vt:lpstr>
      <vt:lpstr>STEEL PILING </vt:lpstr>
      <vt:lpstr>COATING</vt:lpstr>
      <vt:lpstr>CATHODIC PROTECTION (CP)</vt:lpstr>
      <vt:lpstr>BACKFILLING </vt:lpstr>
      <vt:lpstr>WORKING PRINCIPLE OF COMMERCIAL PORT COMPLEX</vt:lpstr>
      <vt:lpstr>PowerPoint Sunusu</vt:lpstr>
      <vt:lpstr>DESIGN CONSIDERATIONS</vt:lpstr>
      <vt:lpstr>PowerPoint Sunusu</vt:lpstr>
      <vt:lpstr>PowerPoint Sunusu</vt:lpstr>
      <vt:lpstr>Effective Fetch Study  </vt:lpstr>
      <vt:lpstr> Extreme Wave Statics Results </vt:lpstr>
      <vt:lpstr>PowerPoint Sunusu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cp:revision>79</cp:revision>
  <dcterms:created xsi:type="dcterms:W3CDTF">2015-11-18T19:59:28Z</dcterms:created>
  <dcterms:modified xsi:type="dcterms:W3CDTF">2023-12-06T00:43:11Z</dcterms:modified>
</cp:coreProperties>
</file>